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68" r:id="rId5"/>
    <p:sldId id="264" r:id="rId6"/>
    <p:sldId id="265" r:id="rId7"/>
    <p:sldId id="272" r:id="rId8"/>
    <p:sldId id="257" r:id="rId9"/>
    <p:sldId id="275" r:id="rId10"/>
    <p:sldId id="263" r:id="rId11"/>
    <p:sldId id="267" r:id="rId12"/>
    <p:sldId id="269" r:id="rId13"/>
    <p:sldId id="274" r:id="rId14"/>
    <p:sldId id="271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E2B6A8-95F0-40A7-8F37-5026235B21FD}">
          <p14:sldIdLst>
            <p14:sldId id="256"/>
            <p14:sldId id="258"/>
          </p14:sldIdLst>
        </p14:section>
        <p14:section name="Раздел без заголовка" id="{2DF85516-76BC-40A1-9651-BA2754BA66BD}">
          <p14:sldIdLst>
            <p14:sldId id="270"/>
            <p14:sldId id="268"/>
            <p14:sldId id="264"/>
            <p14:sldId id="265"/>
            <p14:sldId id="272"/>
            <p14:sldId id="257"/>
            <p14:sldId id="275"/>
            <p14:sldId id="263"/>
            <p14:sldId id="267"/>
            <p14:sldId id="269"/>
            <p14:sldId id="274"/>
            <p14:sldId id="27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aseline="0"/>
              <a:t>Капитализация 120 955 000 руб.</a:t>
            </a:r>
          </a:p>
        </c:rich>
      </c:tx>
      <c:layout>
        <c:manualLayout>
          <c:xMode val="edge"/>
          <c:yMode val="edge"/>
          <c:x val="0.12937310025901527"/>
          <c:y val="6.25000000000000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913687381795386E-2"/>
          <c:y val="0.271152312992126"/>
          <c:w val="0.83744883400121062"/>
          <c:h val="0.646507874015748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explosion val="2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CA-44C1-BE74-2D257752242A}"/>
              </c:ext>
            </c:extLst>
          </c:dPt>
          <c:dPt>
            <c:idx val="1"/>
            <c:bubble3D val="0"/>
            <c:explosion val="1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CA-44C1-BE74-2D257752242A}"/>
              </c:ext>
            </c:extLst>
          </c:dPt>
          <c:dPt>
            <c:idx val="2"/>
            <c:bubble3D val="0"/>
            <c:explosion val="17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6CA-44C1-BE74-2D257752242A}"/>
              </c:ext>
            </c:extLst>
          </c:dPt>
          <c:dPt>
            <c:idx val="3"/>
            <c:bubble3D val="0"/>
            <c:explosion val="9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6CA-44C1-BE74-2D257752242A}"/>
              </c:ext>
            </c:extLst>
          </c:dPt>
          <c:dLbls>
            <c:dLbl>
              <c:idx val="0"/>
              <c:layout>
                <c:manualLayout>
                  <c:x val="8.3333333333333245E-2"/>
                  <c:y val="0"/>
                </c:manualLayout>
              </c:layout>
              <c:tx>
                <c:rich>
                  <a:bodyPr/>
                  <a:lstStyle/>
                  <a:p>
                    <a:fld id="{22E49C43-9FEC-4747-99B0-334EF196F6A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4645C4F0-14E5-4E9D-868A-AB9A091796EF}" type="PERCENTAGE">
                      <a:rPr lang="ru-RU" baseline="0" smtClean="0"/>
                      <a:pPr/>
                      <a:t>[ПРОЦЕНТ]</a:t>
                    </a:fld>
                    <a:r>
                      <a:rPr lang="ru-RU" baseline="0" dirty="0"/>
                      <a:t> 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CA-44C1-BE74-2D25775224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B82EE36-747D-4544-9F72-7CE27455106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9F70DD2D-B9F1-41FD-AC86-E44F7B456652}" type="PERCENTAGE">
                      <a:rPr lang="ru-RU" baseline="0" smtClean="0"/>
                      <a:pPr/>
                      <a:t>[ПРОЦЕНТ]</a:t>
                    </a:fld>
                    <a:r>
                      <a:rPr lang="ru-RU" baseline="0" dirty="0"/>
                      <a:t> </a:t>
                    </a:r>
                  </a:p>
                  <a:p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CA-44C1-BE74-2D257752242A}"/>
                </c:ext>
              </c:extLst>
            </c:dLbl>
            <c:dLbl>
              <c:idx val="2"/>
              <c:layout>
                <c:manualLayout>
                  <c:x val="2.4008938476511654E-2"/>
                  <c:y val="0.16875000000000001"/>
                </c:manualLayout>
              </c:layout>
              <c:tx>
                <c:rich>
                  <a:bodyPr/>
                  <a:lstStyle/>
                  <a:p>
                    <a:fld id="{4FBD57AD-D355-43FF-A825-047D96BB0711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; </a:t>
                    </a:r>
                    <a:fld id="{ABF7DDEB-7465-4BF2-A685-ED29B9BC7A10}" type="PERCENTAGE">
                      <a:rPr lang="ru-RU" smtClean="0"/>
                      <a:pPr/>
                      <a:t>[ПРОЦЕНТ]</a:t>
                    </a:fld>
                    <a:r>
                      <a:rPr lang="ru-RU" dirty="0"/>
                      <a:t> 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5003640550499"/>
                      <c:h val="0.126039518644269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6CA-44C1-BE74-2D25775224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F2B784-9F42-491E-9EB7-4E4BC2559D4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103C4C72-FF88-4396-AEED-D097BDA89020}" type="PERCENTAGE">
                      <a:rPr lang="ru-RU" baseline="0" smtClean="0"/>
                      <a:pPr/>
                      <a:t>[ПРОЦЕНТ]</a:t>
                    </a:fld>
                    <a:r>
                      <a:rPr lang="ru-RU" baseline="0" dirty="0"/>
                      <a:t> </a:t>
                    </a:r>
                  </a:p>
                  <a:p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6CA-44C1-BE74-2D2577522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Региональный бюджет (14 666 496 руб.)</c:v>
                </c:pt>
                <c:pt idx="1">
                  <c:v>Федеральный бюджет (5 513 544 000 руб.)</c:v>
                </c:pt>
                <c:pt idx="2">
                  <c:v>Целевые взносы учредителей (2 510 000 руб.)</c:v>
                </c:pt>
                <c:pt idx="3">
                  <c:v>Целевой взнос АО КРИО (100 000 000 руб.)</c:v>
                </c:pt>
              </c:strCache>
            </c:strRef>
          </c:cat>
          <c:val>
            <c:numRef>
              <c:f>Лист1!$B$2:$B$5</c:f>
              <c:numCache>
                <c:formatCode>#,##0.00\ "₽"</c:formatCode>
                <c:ptCount val="4"/>
                <c:pt idx="0">
                  <c:v>14666496</c:v>
                </c:pt>
                <c:pt idx="1">
                  <c:v>5513544</c:v>
                </c:pt>
                <c:pt idx="2">
                  <c:v>2510000</c:v>
                </c:pt>
                <c:pt idx="3">
                  <c:v>100000000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A-44C1-BE74-2D257752242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  <a:p>
            <a:pPr>
              <a:defRPr/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займов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1 квартал 2017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</c:v>
                </c:pt>
                <c:pt idx="1">
                  <c:v>88</c:v>
                </c:pt>
                <c:pt idx="2">
                  <c:v>112</c:v>
                </c:pt>
                <c:pt idx="3">
                  <c:v>72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7-4D47-A818-CAAC3FB1C0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в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95000"/>
                  </a:schemeClr>
                </a:gs>
                <a:gs pos="100000">
                  <a:schemeClr val="accent2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1 квартал 2017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23998</c:v>
                </c:pt>
                <c:pt idx="1">
                  <c:v>37040</c:v>
                </c:pt>
                <c:pt idx="2">
                  <c:v>48055</c:v>
                </c:pt>
                <c:pt idx="3">
                  <c:v>51025</c:v>
                </c:pt>
                <c:pt idx="4">
                  <c:v>26320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37-4D47-A818-CAAC3FB1C0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6496111"/>
        <c:axId val="340920303"/>
      </c:barChart>
      <c:catAx>
        <c:axId val="29649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920303"/>
        <c:crosses val="autoZero"/>
        <c:auto val="1"/>
        <c:lblAlgn val="ctr"/>
        <c:lblOffset val="100"/>
        <c:noMultiLvlLbl val="0"/>
      </c:catAx>
      <c:valAx>
        <c:axId val="34092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49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0.69421</cdr:x>
      <cdr:y>0</cdr:y>
    </cdr:from>
    <cdr:to>
      <cdr:x>1</cdr:x>
      <cdr:y>0.08537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048672" y="0"/>
          <a:ext cx="2664296" cy="50405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589C9F-65C0-4DEA-8796-74ECE11E9550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@mfoirk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foirk.r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Фонд микрокредитования Иркутской области</a:t>
            </a:r>
          </a:p>
          <a:p>
            <a:pPr algn="ctr"/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456030"/>
            <a:ext cx="213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Нам более 5 лет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284984"/>
            <a:ext cx="6817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рост уровня развития экономики региона, путем развития 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малого и среднего предпринимательства, через повышение 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доступности, качества и стандартизации финансовых услуг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4869160"/>
            <a:ext cx="7217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создан 27.10.2016 на базе МФО Ангарского района Иркутской области, действующего с 2011 года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256600" cy="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3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581" y="188640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РЕГЛАМЕНТ РАБОТЫ ФОНДА</a:t>
            </a:r>
          </a:p>
        </p:txBody>
      </p:sp>
      <p:sp>
        <p:nvSpPr>
          <p:cNvPr id="3" name="Шестиугольник 2"/>
          <p:cNvSpPr/>
          <p:nvPr/>
        </p:nvSpPr>
        <p:spPr>
          <a:xfrm>
            <a:off x="384504" y="1162473"/>
            <a:ext cx="1368152" cy="1152128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СМСП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сбор документов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3245828" y="1226225"/>
            <a:ext cx="1440161" cy="1088376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ПАКЕТ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документов</a:t>
            </a: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444208" y="1025911"/>
            <a:ext cx="1724954" cy="1493636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ПРОВЕРКА </a:t>
            </a: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ФМК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7164288" y="3348591"/>
            <a:ext cx="1728192" cy="146939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Экспертный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совет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ФМК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4455709" y="2816932"/>
            <a:ext cx="1872208" cy="1512168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Мотивированный 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отказ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5254470" y="4797152"/>
            <a:ext cx="1728192" cy="144016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Перечисление</a:t>
            </a:r>
          </a:p>
          <a:p>
            <a:pPr algn="ctr"/>
            <a:r>
              <a:rPr lang="ru-RU" sz="1100">
                <a:solidFill>
                  <a:schemeClr val="bg2">
                    <a:lumMod val="10000"/>
                  </a:schemeClr>
                </a:solidFill>
              </a:rPr>
              <a:t>при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наличии</a:t>
            </a:r>
          </a:p>
          <a:p>
            <a:pPr algn="ctr"/>
            <a:r>
              <a:rPr lang="ru-RU" sz="1100">
                <a:solidFill>
                  <a:schemeClr val="bg2">
                    <a:lumMod val="10000"/>
                  </a:schemeClr>
                </a:solidFill>
              </a:rPr>
              <a:t>финансовой </a:t>
            </a:r>
            <a:endParaRPr lang="ru-RU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возможности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2519581" y="4301033"/>
            <a:ext cx="1708776" cy="1512168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ОТЧЕТ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О целевом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использовании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198968" y="3371607"/>
            <a:ext cx="1739224" cy="142554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ВОЗВРАТ 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ЗАЙМА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35696" y="1738537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94430" y="1772729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503982" y="2533919"/>
            <a:ext cx="288032" cy="80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804248" y="4581128"/>
            <a:ext cx="56467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835696" y="4509120"/>
            <a:ext cx="758165" cy="286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228357" y="5229200"/>
            <a:ext cx="1026113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6444208" y="3573016"/>
            <a:ext cx="862477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38653" y="1495817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7-30 дней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4048" y="1484784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лично, МФЦ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5277" y="2816932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3-10 дней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4208" y="4077072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3 дня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7984" y="501317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60 дней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07704" y="407707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срок </a:t>
            </a:r>
          </a:p>
          <a:p>
            <a:pPr algn="ctr"/>
            <a:r>
              <a:rPr lang="ru-RU" sz="1200" dirty="0"/>
              <a:t>договора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46" y="16779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3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175351" cy="1640473"/>
          </a:xfrm>
        </p:spPr>
        <p:txBody>
          <a:bodyPr/>
          <a:lstStyle/>
          <a:p>
            <a:pPr algn="ctr"/>
            <a:r>
              <a:rPr lang="ru-RU" sz="4000" dirty="0"/>
              <a:t>Взаимодействие с муниципальными образованиями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5637010" cy="345638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Заключены соглашения: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муниципального образования «</a:t>
            </a:r>
            <a:r>
              <a:rPr lang="ru-RU" sz="1800" b="1" dirty="0" err="1"/>
              <a:t>Усольский</a:t>
            </a:r>
            <a:r>
              <a:rPr lang="ru-RU" sz="1800" b="1" dirty="0"/>
              <a:t> район»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муниципального образования «Братский район»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</a:t>
            </a:r>
            <a:r>
              <a:rPr lang="ru-RU" sz="1800" b="1" dirty="0" err="1"/>
              <a:t>Тайшетского</a:t>
            </a:r>
            <a:r>
              <a:rPr lang="ru-RU" sz="1800" b="1" dirty="0"/>
              <a:t> района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городского округа муниципальное образование «город Саянск»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Чунского районного муниципального образования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</a:t>
            </a:r>
            <a:r>
              <a:rPr lang="ru-RU" sz="1800" b="1" dirty="0" err="1"/>
              <a:t>Усть</a:t>
            </a:r>
            <a:r>
              <a:rPr lang="ru-RU" sz="1800" b="1" dirty="0"/>
              <a:t>-Удинского района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</a:t>
            </a:r>
            <a:r>
              <a:rPr lang="ru-RU" sz="1800" b="1" dirty="0" err="1"/>
              <a:t>Осинского</a:t>
            </a:r>
            <a:r>
              <a:rPr lang="ru-RU" sz="1800" b="1" dirty="0"/>
              <a:t> муниципального образования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г. Бодайбо и района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</a:t>
            </a:r>
            <a:r>
              <a:rPr lang="ru-RU" sz="1800" b="1" dirty="0" err="1"/>
              <a:t>Катангского</a:t>
            </a:r>
            <a:r>
              <a:rPr lang="ru-RU" sz="1800" b="1" dirty="0"/>
              <a:t> района</a:t>
            </a:r>
            <a:endParaRPr lang="en-US" sz="1800" b="1" dirty="0"/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</a:t>
            </a:r>
            <a:r>
              <a:rPr lang="en-US" sz="1800" b="1" dirty="0"/>
              <a:t> </a:t>
            </a:r>
            <a:r>
              <a:rPr lang="ru-RU" sz="1800" b="1" dirty="0" err="1"/>
              <a:t>Заларинского</a:t>
            </a:r>
            <a:r>
              <a:rPr lang="ru-RU" sz="1800" b="1" dirty="0"/>
              <a:t> района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</a:t>
            </a:r>
            <a:r>
              <a:rPr lang="ru-RU" sz="1800" b="1" dirty="0" err="1"/>
              <a:t>Куйтунского</a:t>
            </a:r>
            <a:r>
              <a:rPr lang="ru-RU" sz="1800" b="1" dirty="0"/>
              <a:t> района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</a:t>
            </a:r>
            <a:r>
              <a:rPr lang="ru-RU" sz="1800" b="1" dirty="0" err="1"/>
              <a:t>Нижнеудинского</a:t>
            </a:r>
            <a:r>
              <a:rPr lang="ru-RU" sz="1800" b="1" dirty="0"/>
              <a:t> района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</a:t>
            </a:r>
            <a:r>
              <a:rPr lang="ru-RU" sz="1800" b="1" dirty="0" err="1"/>
              <a:t>Усть-Кутского</a:t>
            </a:r>
            <a:r>
              <a:rPr lang="ru-RU" sz="1800" b="1" dirty="0"/>
              <a:t> района</a:t>
            </a:r>
          </a:p>
          <a:p>
            <a:pPr marL="285750" indent="-285750">
              <a:buFontTx/>
              <a:buChar char="-"/>
            </a:pPr>
            <a:r>
              <a:rPr lang="ru-RU" sz="1800" b="1" dirty="0"/>
              <a:t>Администрация </a:t>
            </a:r>
            <a:r>
              <a:rPr lang="ru-RU" sz="1800" b="1" dirty="0" err="1"/>
              <a:t>Нукутского</a:t>
            </a:r>
            <a:r>
              <a:rPr lang="ru-RU" sz="1800" b="1" dirty="0"/>
              <a:t> района</a:t>
            </a:r>
          </a:p>
          <a:p>
            <a:pPr marL="285750" indent="-285750">
              <a:buFontTx/>
              <a:buChar char="-"/>
            </a:pPr>
            <a:endParaRPr lang="ru-RU" sz="1800" b="1" dirty="0"/>
          </a:p>
          <a:p>
            <a:pPr marL="285750" indent="-285750">
              <a:buFontTx/>
              <a:buChar char="-"/>
            </a:pPr>
            <a:endParaRPr lang="ru-RU" sz="1800" b="1" dirty="0"/>
          </a:p>
          <a:p>
            <a:pPr marL="285750" indent="-285750">
              <a:buFontTx/>
              <a:buChar char="-"/>
            </a:pPr>
            <a:endParaRPr lang="ru-RU" sz="1800" dirty="0"/>
          </a:p>
          <a:p>
            <a:pPr marL="285750" indent="-285750">
              <a:buFontTx/>
              <a:buChar char="-"/>
            </a:pPr>
            <a:endParaRPr lang="ru-RU" sz="1800" dirty="0"/>
          </a:p>
          <a:p>
            <a:pPr marL="285750" indent="-285750">
              <a:buFontTx/>
              <a:buChar char="-"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5200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СОТРУДНИЧЕСТВО С АССОЦИАЦИЯМИ И СОЮЗАМИ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dirty="0"/>
              <a:t>- Соглашение с ТПП Восточной Сибири от 06.03.2017 </a:t>
            </a:r>
          </a:p>
          <a:p>
            <a:pPr algn="ctr"/>
            <a:r>
              <a:rPr lang="ru-RU" dirty="0"/>
              <a:t>- Соглашение с Союзом потребительских обществ от 02.03.2017</a:t>
            </a:r>
          </a:p>
          <a:p>
            <a:pPr algn="ctr"/>
            <a:r>
              <a:rPr lang="ru-RU" dirty="0"/>
              <a:t>- Соглашение с НП Малые предприятия Иркутской области от 02.03.2017</a:t>
            </a:r>
          </a:p>
          <a:p>
            <a:pPr algn="ctr"/>
            <a:r>
              <a:rPr lang="ru-RU" dirty="0"/>
              <a:t> Соглашение с Агентством по туризму Иркутской области от 21.04.2017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965705" cy="964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18" y="141371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2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668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Фонд микрокредитования Иркутской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380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Сохраненные рабочие места 2610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Созданные рабочие места 584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916832"/>
            <a:ext cx="525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Объем налоговых отчислений 190,34 млн.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636912"/>
            <a:ext cx="4145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Объем погашенной просроченной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задолженности по налогам и сборам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4,2 млн.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410" y="3789040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Капитализация 120,96 млн. руб.</a:t>
            </a:r>
          </a:p>
        </p:txBody>
      </p:sp>
      <p:pic>
        <p:nvPicPr>
          <p:cNvPr id="4098" name="Picture 2" descr="C:\Users\Public\Pictures\SCAN\doc00055120170330114510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3897" y="502731"/>
            <a:ext cx="2471264" cy="356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4509120"/>
            <a:ext cx="2362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382</a:t>
            </a:r>
          </a:p>
          <a:p>
            <a:pPr algn="ctr"/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микрозайма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4176465"/>
            <a:ext cx="298831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 общую сумму свыше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</a:rPr>
              <a:t>200</a:t>
            </a: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25762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Взаимодействие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95" y="1802691"/>
            <a:ext cx="2323809" cy="11942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02566"/>
            <a:ext cx="1743075" cy="1000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1743075" cy="100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92714"/>
            <a:ext cx="1780777" cy="558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64" y="54710"/>
            <a:ext cx="2895606" cy="426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96953"/>
            <a:ext cx="2713802" cy="120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2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532" y="1412776"/>
            <a:ext cx="28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MFOirk.ru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7117" y="2636912"/>
            <a:ext cx="3118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Благодарю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1920" y="4293096"/>
            <a:ext cx="52485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8(3952)34-33-29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2"/>
              </a:rPr>
              <a:t>d@mfoirk.ru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Ольга Трофимовна Мосина,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директор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микрокредитной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компании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«Фонд микрокредитования Иркутской области»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8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43335"/>
            <a:ext cx="4894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РАВНЫЙ ДОСТУП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916832"/>
            <a:ext cx="655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 финансовым ресурсам по гарантированной государством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процентной ставке на всей территории Иркутской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3429000"/>
            <a:ext cx="382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Минимизация пакета документов,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сокращение сроков выдачи.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3603" y="4759860"/>
            <a:ext cx="523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Внедрение новых продуктов для участия СМСП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госзакупках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и тендерах.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49" y="332656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4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899320" cy="22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2115344" cy="21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04800"/>
            <a:ext cx="1890936" cy="21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0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9" y="836712"/>
            <a:ext cx="1668259" cy="1224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280048" y="980728"/>
            <a:ext cx="4572000" cy="52952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Условия микрокредитования: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Срок: до 3 лет;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Сумма: до 3 миллионов рублей;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Обеспечение: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Залог оборудования;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Залог транспортного средства;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Залог недвижимости;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Поручительство физического / юридического лица.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Поручительство Иркутского областного Гарантийного Фонда</a:t>
            </a:r>
          </a:p>
          <a:p>
            <a:pPr marL="457200">
              <a:lnSpc>
                <a:spcPct val="115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>
              <a:lnSpc>
                <a:spcPct val="115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Ставка: до 10 % годовых</a:t>
            </a:r>
          </a:p>
          <a:p>
            <a:pPr marL="457200">
              <a:lnSpc>
                <a:spcPct val="115000"/>
              </a:lnSpc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ЗАЛОГ МОЖЕТ БЫТЬ КОМБИНИРОВАННЫЙ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1196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5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1554894" cy="216024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" b="0" dirty="0">
                <a:latin typeface="Arial" panose="020B0604020202020204" pitchFamily="34" charset="0"/>
                <a:cs typeface="Arial" panose="020B0604020202020204" pitchFamily="34" charset="0"/>
              </a:rPr>
              <a:t>Агентская сеть</a:t>
            </a:r>
            <a:br>
              <a:rPr lang="ru-RU" sz="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2438" y="908720"/>
            <a:ext cx="5970494" cy="4534251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Документы для первоначальной проверки можно направить лично, через представителя либо через ГАУ МФЦ:</a:t>
            </a:r>
            <a:br>
              <a:rPr lang="ru-RU" sz="1800" dirty="0"/>
            </a:br>
            <a:r>
              <a:rPr lang="ru-RU" sz="1800" dirty="0"/>
              <a:t>603 окна, расположенные в 46 отделах, в 153 территориально-обособленных подразделениях МФЦ Иркутской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85" y="3394743"/>
            <a:ext cx="3168352" cy="2552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1000"/>
            <a:ext cx="2895606" cy="426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631391" cy="3456384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58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17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МИКРОЗАЙМЫ ПРЕДОСТАВЛЯЮТСЯ: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84593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СМСП, зарегистрированным и осуществляющим свою деятельность на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территории Иркутской области;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 имеющим просроченной задолженности по начисленным налогам,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сборам и иным платежам перед бюджетами всех уровней;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имеющим достаточное и ликвидное обеспечение обязательств, возможно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поручительство Гарантийного фонда Иркутской области;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положительное заключение Экспертного совета.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951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336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МИКРОЗАЙМЫ НЕ ПРЕДСТАВЛЯЮТСЯ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78958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 заработную плату, налоги, оплату текущих расходов по кредитам;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допустившим нарушение условий Договора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микрозайма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с Фондом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 возврату заемных средств;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кредитным организациям, страховым организациям,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инвестиционным фондам,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негосудартсвенным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пенсионным фондам,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профессиональным участникам рынка ценных бумаг, ломбардам;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участникам соглашений о разделе продукции;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игорному бизнесу; нерезидентам РФ; добывающим и реализующим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полезные ископаемые; 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учавствующим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в процедуре банкротства;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имеющим отрицательную кредитную историю.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63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56600584"/>
              </p:ext>
            </p:extLst>
          </p:nvPr>
        </p:nvGraphicFramePr>
        <p:xfrm>
          <a:off x="251520" y="260648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57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188640"/>
            <a:ext cx="339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Динамика выдачи займов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2650"/>
            <a:ext cx="2895606" cy="42672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26206031"/>
              </p:ext>
            </p:extLst>
          </p:nvPr>
        </p:nvGraphicFramePr>
        <p:xfrm>
          <a:off x="1828800" y="1828800"/>
          <a:ext cx="6343600" cy="41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41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175351" cy="1793167"/>
          </a:xfrm>
        </p:spPr>
        <p:txBody>
          <a:bodyPr/>
          <a:lstStyle/>
          <a:p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Что нужно для получения займа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1844825"/>
            <a:ext cx="5637010" cy="40898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 этап: Проверка в бюро кредитных историй (лично, через представителя либо через МФЦ)</a:t>
            </a:r>
          </a:p>
          <a:p>
            <a:pPr marL="342900" indent="-342900">
              <a:buFontTx/>
              <a:buChar char="-"/>
            </a:pPr>
            <a:r>
              <a:rPr lang="ru-RU" dirty="0"/>
              <a:t>предоставить согласие на проверку в бюро кредитных историй (в случае если документы направляются через МФЦ, то еще и согласие на обработку персональных данных)</a:t>
            </a:r>
          </a:p>
          <a:p>
            <a:pPr marL="342900" indent="-342900">
              <a:buFontTx/>
              <a:buChar char="-"/>
            </a:pPr>
            <a:r>
              <a:rPr lang="ru-RU" dirty="0"/>
              <a:t>Копию паспорта</a:t>
            </a:r>
          </a:p>
          <a:p>
            <a:pPr marL="342900" indent="-342900">
              <a:buFontTx/>
              <a:buChar char="-"/>
            </a:pPr>
            <a:r>
              <a:rPr lang="ru-RU" dirty="0"/>
              <a:t>Копию СНИЛС</a:t>
            </a:r>
          </a:p>
          <a:p>
            <a:r>
              <a:rPr lang="ru-RU" dirty="0"/>
              <a:t>2 этап: Сбор документов согласно перечня, который можно получить в офисе либо на сайте </a:t>
            </a:r>
            <a:r>
              <a:rPr lang="en-US" dirty="0">
                <a:hlinkClick r:id="rId2"/>
              </a:rPr>
              <a:t>www.mfoirk.ru</a:t>
            </a:r>
            <a:r>
              <a:rPr lang="ru-RU" dirty="0"/>
              <a:t> либо в офисе МФЦ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256600" cy="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0948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589</Words>
  <Application>Microsoft Office PowerPoint</Application>
  <PresentationFormat>Экран (4:3)</PresentationFormat>
  <Paragraphs>144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DejaVu Math TeX Gyre</vt:lpstr>
      <vt:lpstr>Georgia</vt:lpstr>
      <vt:lpstr>Symbol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Агентская сеть 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нужно для получения займа </vt:lpstr>
      <vt:lpstr>Презентация PowerPoint</vt:lpstr>
      <vt:lpstr>Взаимодействие с муниципальными образованиями</vt:lpstr>
      <vt:lpstr>СОТРУДНИЧЕСТВО С АССОЦИАЦИЯМИ И СОЮЗАМИ </vt:lpstr>
      <vt:lpstr>Презентация PowerPoint</vt:lpstr>
      <vt:lpstr>Взаимодействие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Manager02</cp:lastModifiedBy>
  <cp:revision>45</cp:revision>
  <dcterms:created xsi:type="dcterms:W3CDTF">2017-03-30T02:26:17Z</dcterms:created>
  <dcterms:modified xsi:type="dcterms:W3CDTF">2017-04-24T09:50:39Z</dcterms:modified>
</cp:coreProperties>
</file>